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57" r:id="rId12"/>
    <p:sldId id="269" r:id="rId13"/>
    <p:sldId id="268" r:id="rId14"/>
    <p:sldId id="258" r:id="rId15"/>
    <p:sldId id="259" r:id="rId16"/>
    <p:sldId id="260" r:id="rId17"/>
    <p:sldId id="262" r:id="rId18"/>
    <p:sldId id="263" r:id="rId19"/>
    <p:sldId id="264" r:id="rId20"/>
    <p:sldId id="265" r:id="rId21"/>
    <p:sldId id="266" r:id="rId22"/>
    <p:sldId id="267" r:id="rId23"/>
    <p:sldId id="281" r:id="rId24"/>
    <p:sldId id="282" r:id="rId25"/>
    <p:sldId id="283" r:id="rId26"/>
    <p:sldId id="284" r:id="rId27"/>
    <p:sldId id="285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104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7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8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4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892969" y="353615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60729" algn="ctr">
              <a:spcBef>
                <a:spcPts val="0"/>
              </a:spcBef>
              <a:buSzTx/>
              <a:buNone/>
              <a:defRPr sz="2200"/>
            </a:lvl2pPr>
            <a:lvl3pPr marL="0" indent="321457" algn="ctr">
              <a:spcBef>
                <a:spcPts val="0"/>
              </a:spcBef>
              <a:buSzTx/>
              <a:buNone/>
              <a:defRPr sz="2200"/>
            </a:lvl3pPr>
            <a:lvl4pPr marL="0" indent="482186" algn="ctr">
              <a:spcBef>
                <a:spcPts val="0"/>
              </a:spcBef>
              <a:buSzTx/>
              <a:buNone/>
              <a:defRPr sz="2200"/>
            </a:lvl4pPr>
            <a:lvl5pPr marL="0" indent="642915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3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8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1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5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3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9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3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F0863-3DCA-3A4B-A9E7-85D34508E4D6}" type="datetimeFigureOut">
              <a:rPr lang="en-US" smtClean="0"/>
              <a:t>4/20/15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30D7B-4030-1A46-90E3-956D06BD5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Estimating pose and locating </a:t>
            </a:r>
            <a:r>
              <a:rPr lang="en-US" dirty="0" err="1" smtClean="0"/>
              <a:t>keypoints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Jitendra Malik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6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/>
              <a:t>Results : Keypoint Prediction</a:t>
            </a:r>
          </a:p>
        </p:txBody>
      </p:sp>
      <p:sp>
        <p:nvSpPr>
          <p:cNvPr id="120" name="Shape 120"/>
          <p:cNvSpPr/>
          <p:nvPr/>
        </p:nvSpPr>
        <p:spPr>
          <a:xfrm>
            <a:off x="2399835" y="3351426"/>
            <a:ext cx="3997028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1700"/>
              <a:t>Keypoint Localization (known bounding box)</a:t>
            </a:r>
          </a:p>
        </p:txBody>
      </p:sp>
      <p:sp>
        <p:nvSpPr>
          <p:cNvPr id="121" name="Shape 121"/>
          <p:cNvSpPr/>
          <p:nvPr/>
        </p:nvSpPr>
        <p:spPr>
          <a:xfrm>
            <a:off x="2703517" y="5048067"/>
            <a:ext cx="344998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1700"/>
              <a:t>Keypoint Detection (no bounding box)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1" y="4059581"/>
            <a:ext cx="8457098" cy="1009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0" y="1822178"/>
            <a:ext cx="8123759" cy="155381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9 at 9.24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0" y="0"/>
            <a:ext cx="87757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0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9.39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574"/>
            <a:ext cx="9144000" cy="51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3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net based part detector predicts heat maps for </a:t>
            </a:r>
            <a:r>
              <a:rPr lang="en-US" dirty="0" err="1" smtClean="0"/>
              <a:t>keypoints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 these as unary potentials for a MRF with binary potentials that constrain joint inter-connectivity and global pose consistency (e.g. a face detector peak should not be very far from a shoulder detector peak)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1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9 at 9.2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0080"/>
            <a:ext cx="9144000" cy="39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9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9 at 9.2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28348"/>
            <a:ext cx="9144000" cy="29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8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9 at 9.29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31552"/>
            <a:ext cx="9144000" cy="395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9.29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2570"/>
            <a:ext cx="9144000" cy="395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3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19 at 9.3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6328"/>
            <a:ext cx="9007412" cy="337664"/>
          </a:xfrm>
          <a:prstGeom prst="rect">
            <a:avLst/>
          </a:prstGeom>
        </p:spPr>
      </p:pic>
      <p:pic>
        <p:nvPicPr>
          <p:cNvPr id="4" name="Picture 3" descr="Screen Shot 2015-04-19 at 9.33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49112"/>
            <a:ext cx="9144000" cy="1591359"/>
          </a:xfrm>
          <a:prstGeom prst="rect">
            <a:avLst/>
          </a:prstGeom>
        </p:spPr>
      </p:pic>
      <p:pic>
        <p:nvPicPr>
          <p:cNvPr id="5" name="Picture 4" descr="Screen Shot 2015-04-19 at 9.34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40471"/>
            <a:ext cx="7430833" cy="30586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priors</a:t>
            </a:r>
            <a:endParaRPr lang="en-US" dirty="0"/>
          </a:p>
        </p:txBody>
      </p:sp>
      <p:pic>
        <p:nvPicPr>
          <p:cNvPr id="8" name="Picture 7" descr="Screen Shot 2015-04-19 at 9.34.3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46340"/>
            <a:ext cx="9144000" cy="303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9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96816"/>
            <a:ext cx="9144000" cy="1539179"/>
          </a:xfrm>
          <a:prstGeom prst="rect">
            <a:avLst/>
          </a:prstGeom>
        </p:spPr>
      </p:pic>
      <p:pic>
        <p:nvPicPr>
          <p:cNvPr id="3" name="Picture 2" descr="Screen Shot 2015-04-19 at 9.36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49688"/>
            <a:ext cx="9144000" cy="33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5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283796" y="583569"/>
            <a:ext cx="8576408" cy="103375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 dirty="0"/>
              <a:t>Viewpoints and Keypoints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892969" y="1670665"/>
            <a:ext cx="7358063" cy="79474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dirty="0"/>
              <a:t>- Shubham Tulsiani, Jitendra Malik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78" y="2254490"/>
            <a:ext cx="6522244" cy="1316236"/>
          </a:xfrm>
          <a:prstGeom prst="rect">
            <a:avLst/>
          </a:prstGeom>
        </p:spPr>
      </p:pic>
      <p:pic>
        <p:nvPicPr>
          <p:cNvPr id="3" name="Picture 2" descr="Screen Shot 2015-04-19 at 10.01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905" y="3510150"/>
            <a:ext cx="4762632" cy="334785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9.38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02545"/>
            <a:ext cx="9144000" cy="4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9.38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64089"/>
            <a:ext cx="9144000" cy="37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9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9.39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574"/>
            <a:ext cx="9144000" cy="51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10.54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7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11.02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8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11.0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076"/>
            <a:ext cx="8918815" cy="61808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290968"/>
            <a:ext cx="9282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Key observation: Lengths of various body segments are known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03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11.08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2505"/>
            <a:ext cx="7353592" cy="3744705"/>
          </a:xfrm>
          <a:prstGeom prst="rect">
            <a:avLst/>
          </a:prstGeom>
        </p:spPr>
      </p:pic>
      <p:pic>
        <p:nvPicPr>
          <p:cNvPr id="4" name="Picture 3" descr="Screen Shot 2015-04-19 at 11.07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1" y="3632200"/>
            <a:ext cx="8128000" cy="3225800"/>
          </a:xfrm>
          <a:prstGeom prst="rect">
            <a:avLst/>
          </a:prstGeom>
        </p:spPr>
      </p:pic>
      <p:pic>
        <p:nvPicPr>
          <p:cNvPr id="5" name="Picture 4" descr="Screen Shot 2015-04-19 at 11.06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427" y="1130402"/>
            <a:ext cx="3049550" cy="10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6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19 at 11.0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7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78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19 at 11.0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27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9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Overview</a:t>
            </a:r>
          </a:p>
        </p:txBody>
      </p:sp>
      <p:pic>
        <p:nvPicPr>
          <p:cNvPr id="37" name="pasted-image.pdf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302" y="2539485"/>
            <a:ext cx="939402" cy="935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asted-image.pdf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838" y="4624249"/>
            <a:ext cx="673354" cy="667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9546" y="3480848"/>
            <a:ext cx="1119409" cy="11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df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4326" y="3797717"/>
            <a:ext cx="1133264" cy="1128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df"/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848" y="2383121"/>
            <a:ext cx="1119409" cy="1116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pdf"/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716" y="2993774"/>
            <a:ext cx="1133524" cy="112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pdf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36" y="3711488"/>
            <a:ext cx="1207868" cy="120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pdf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534" y="4952465"/>
            <a:ext cx="549437" cy="54726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3648849" y="4236419"/>
            <a:ext cx="231806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+</a:t>
            </a:r>
          </a:p>
        </p:txBody>
      </p:sp>
      <p:sp>
        <p:nvSpPr>
          <p:cNvPr id="46" name="Shape 46"/>
          <p:cNvSpPr/>
          <p:nvPr/>
        </p:nvSpPr>
        <p:spPr>
          <a:xfrm>
            <a:off x="5866485" y="3388099"/>
            <a:ext cx="231806" cy="456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/>
              <a:t>+</a:t>
            </a:r>
          </a:p>
        </p:txBody>
      </p:sp>
      <p:sp>
        <p:nvSpPr>
          <p:cNvPr id="47" name="Shape 47"/>
          <p:cNvSpPr/>
          <p:nvPr/>
        </p:nvSpPr>
        <p:spPr>
          <a:xfrm>
            <a:off x="4284626" y="4500563"/>
            <a:ext cx="696461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>
              <a:defRPr sz="2400"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456976" y="3652242"/>
            <a:ext cx="816471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>
              <a:defRPr sz="2400"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4431171" y="2946797"/>
            <a:ext cx="696461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>
              <a:defRPr sz="2400"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2809713" y="2022138"/>
            <a:ext cx="2039279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t>Viewpoint Prediction</a:t>
            </a:r>
          </a:p>
        </p:txBody>
      </p:sp>
      <p:sp>
        <p:nvSpPr>
          <p:cNvPr id="51" name="Shape 51"/>
          <p:cNvSpPr/>
          <p:nvPr/>
        </p:nvSpPr>
        <p:spPr>
          <a:xfrm>
            <a:off x="5273989" y="1874709"/>
            <a:ext cx="2450562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Viewpoint Conditioned </a:t>
            </a:r>
          </a:p>
          <a:p>
            <a:pPr lvl="0">
              <a:defRPr sz="18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Keypoint Log-Likelihood</a:t>
            </a:r>
          </a:p>
        </p:txBody>
      </p:sp>
      <p:sp>
        <p:nvSpPr>
          <p:cNvPr id="52" name="Shape 52"/>
          <p:cNvSpPr/>
          <p:nvPr/>
        </p:nvSpPr>
        <p:spPr>
          <a:xfrm>
            <a:off x="2548326" y="5248501"/>
            <a:ext cx="2444363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Multiscale Convolutional</a:t>
            </a:r>
          </a:p>
          <a:p>
            <a:pPr lvl="0">
              <a:defRPr sz="18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Keypoint Response Maps</a:t>
            </a:r>
          </a:p>
        </p:txBody>
      </p:sp>
      <p:sp>
        <p:nvSpPr>
          <p:cNvPr id="53" name="Shape 53"/>
          <p:cNvSpPr/>
          <p:nvPr/>
        </p:nvSpPr>
        <p:spPr>
          <a:xfrm>
            <a:off x="1852576" y="2993678"/>
            <a:ext cx="549436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>
              <a:defRPr sz="2400"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1852577" y="4109889"/>
            <a:ext cx="696460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>
              <a:defRPr sz="2400"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852577" y="5047506"/>
            <a:ext cx="696460" cy="0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35717" tIns="35717" rIns="35717" bIns="35717" anchor="ctr"/>
          <a:lstStyle/>
          <a:p>
            <a:pPr lvl="0">
              <a:defRPr sz="2400"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970565" y="4980610"/>
            <a:ext cx="2450562" cy="626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lvl="0">
              <a:defRPr sz="18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Appearance based </a:t>
            </a:r>
          </a:p>
          <a:p>
            <a:pPr lvl="0">
              <a:defRPr sz="1800"/>
            </a:pP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Keypoint Log-Likelihood</a:t>
            </a:r>
          </a:p>
        </p:txBody>
      </p:sp>
      <p:sp>
        <p:nvSpPr>
          <p:cNvPr id="57" name="Shape 57"/>
          <p:cNvSpPr/>
          <p:nvPr/>
        </p:nvSpPr>
        <p:spPr>
          <a:xfrm>
            <a:off x="7394928" y="4056477"/>
            <a:ext cx="2001859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/>
            <a:r>
              <a:rPr dirty="0" smtClean="0"/>
              <a:t>Keypoint </a:t>
            </a:r>
            <a:r>
              <a:rPr dirty="0"/>
              <a:t>Likelihood</a:t>
            </a:r>
          </a:p>
        </p:txBody>
      </p:sp>
      <p:pic>
        <p:nvPicPr>
          <p:cNvPr id="58" name="pasted-image.tif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7104" y="2418376"/>
            <a:ext cx="1758975" cy="1047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Viewpoint Prediction</a:t>
            </a:r>
          </a:p>
        </p:txBody>
      </p:sp>
      <p:sp>
        <p:nvSpPr>
          <p:cNvPr id="61" name="Shape 61"/>
          <p:cNvSpPr/>
          <p:nvPr/>
        </p:nvSpPr>
        <p:spPr>
          <a:xfrm>
            <a:off x="316271" y="2171428"/>
            <a:ext cx="8511458" cy="2765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marL="312528" indent="-312528">
              <a:buSzPct val="75000"/>
              <a:buChar char="•"/>
              <a:defRPr sz="1800"/>
            </a:pPr>
            <a:r>
              <a:rPr sz="2500" dirty="0">
                <a:latin typeface="Calibri"/>
                <a:cs typeface="Calibri"/>
              </a:rPr>
              <a:t>Viewpoint is described by elevation, azimuth and cyclorotation</a:t>
            </a:r>
          </a:p>
          <a:p>
            <a:pPr marL="312528" indent="-312528">
              <a:buSzPct val="75000"/>
              <a:buChar char="•"/>
              <a:defRPr sz="1800"/>
            </a:pPr>
            <a:r>
              <a:rPr sz="2500" dirty="0">
                <a:latin typeface="Calibri"/>
                <a:cs typeface="Calibri"/>
              </a:rPr>
              <a:t>For each angle, the problem is treated as a classification among fixed bins</a:t>
            </a:r>
          </a:p>
          <a:p>
            <a:pPr marL="312528" indent="-312528">
              <a:buSzPct val="75000"/>
              <a:buChar char="•"/>
              <a:defRPr sz="1800"/>
            </a:pPr>
            <a:r>
              <a:rPr sz="2500" dirty="0">
                <a:latin typeface="Calibri"/>
                <a:cs typeface="Calibri"/>
              </a:rPr>
              <a:t>We train a </a:t>
            </a:r>
            <a:r>
              <a:rPr lang="en-US" sz="2500" dirty="0">
                <a:latin typeface="Calibri"/>
                <a:cs typeface="Calibri"/>
              </a:rPr>
              <a:t>VGG</a:t>
            </a:r>
            <a:r>
              <a:rPr sz="2500" dirty="0">
                <a:latin typeface="Calibri"/>
                <a:cs typeface="Calibri"/>
              </a:rPr>
              <a:t> based CNN where fc-8 does predicts the bin for each euler angle</a:t>
            </a:r>
          </a:p>
          <a:p>
            <a:pPr marL="312528" indent="-312528">
              <a:buSzPct val="75000"/>
              <a:buChar char="•"/>
              <a:defRPr sz="1800"/>
            </a:pPr>
            <a:r>
              <a:rPr sz="2500" dirty="0">
                <a:latin typeface="Calibri"/>
                <a:cs typeface="Calibri"/>
              </a:rPr>
              <a:t>Some tricks used to jointly train a network for all classes (loss computed only on class specific fc8 units)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5030">
              <a:defRPr sz="1800"/>
            </a:pPr>
            <a:r>
              <a:rPr sz="4700"/>
              <a:t>Keypoint Prediction :</a:t>
            </a:r>
          </a:p>
          <a:p>
            <a:pPr defTabSz="345030">
              <a:defRPr sz="1800"/>
            </a:pPr>
            <a:r>
              <a:rPr sz="4700"/>
              <a:t>Convolutional Responses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285631" y="2107643"/>
            <a:ext cx="8458830" cy="3622004"/>
            <a:chOff x="0" y="0"/>
            <a:chExt cx="12030334" cy="5151294"/>
          </a:xfrm>
        </p:grpSpPr>
        <p:pic>
          <p:nvPicPr>
            <p:cNvPr id="64" name="pasted-image.pdf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72676" y="3765040"/>
              <a:ext cx="1397533" cy="13862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pasted-image.pdf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0009" y="0"/>
              <a:ext cx="2323313" cy="2342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" name="pasted-image.pdf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8266" y="1418871"/>
              <a:ext cx="2352069" cy="23423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asted-image.pdf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63290"/>
              <a:ext cx="2506909" cy="2497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" name="pasted-image.pdf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281" y="3890244"/>
              <a:ext cx="1140346" cy="1135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9" name="Shape 69"/>
            <p:cNvSpPr/>
            <p:nvPr/>
          </p:nvSpPr>
          <p:spPr>
            <a:xfrm>
              <a:off x="5967865" y="2581114"/>
              <a:ext cx="607156" cy="945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/>
              </a:pPr>
              <a:r>
                <a:rPr sz="2500"/>
                <a:t>+</a:t>
              </a:r>
            </a:p>
          </p:txBody>
        </p:sp>
        <p:sp>
          <p:nvSpPr>
            <p:cNvPr id="70" name="Shape 70"/>
            <p:cNvSpPr/>
            <p:nvPr/>
          </p:nvSpPr>
          <p:spPr>
            <a:xfrm>
              <a:off x="7515223" y="3053716"/>
              <a:ext cx="14454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2756285" y="4670756"/>
              <a:ext cx="14454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2830419" y="1589576"/>
              <a:ext cx="144549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</p:grpSp>
      <p:sp>
        <p:nvSpPr>
          <p:cNvPr id="74" name="Shape 74"/>
          <p:cNvSpPr/>
          <p:nvPr/>
        </p:nvSpPr>
        <p:spPr>
          <a:xfrm>
            <a:off x="3752763" y="5754747"/>
            <a:ext cx="190594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/>
            <a:r>
              <a:t>6 X 6 response map</a:t>
            </a:r>
          </a:p>
        </p:txBody>
      </p:sp>
      <p:sp>
        <p:nvSpPr>
          <p:cNvPr id="75" name="Shape 75"/>
          <p:cNvSpPr/>
          <p:nvPr/>
        </p:nvSpPr>
        <p:spPr>
          <a:xfrm>
            <a:off x="3663395" y="3808075"/>
            <a:ext cx="2139930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/>
            <a:r>
              <a:t>12 X 12 response map</a:t>
            </a:r>
          </a:p>
        </p:txBody>
      </p:sp>
      <p:sp>
        <p:nvSpPr>
          <p:cNvPr id="76" name="Shape 76"/>
          <p:cNvSpPr/>
          <p:nvPr/>
        </p:nvSpPr>
        <p:spPr>
          <a:xfrm>
            <a:off x="6904871" y="4763552"/>
            <a:ext cx="2139930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/>
            <a:r>
              <a:t>12 X 12 response map</a:t>
            </a:r>
          </a:p>
        </p:txBody>
      </p:sp>
      <p:sp>
        <p:nvSpPr>
          <p:cNvPr id="77" name="Shape 77"/>
          <p:cNvSpPr/>
          <p:nvPr/>
        </p:nvSpPr>
        <p:spPr>
          <a:xfrm>
            <a:off x="608031" y="5656520"/>
            <a:ext cx="1621910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/>
            <a:r>
              <a:t>224 X 224 image</a:t>
            </a:r>
          </a:p>
        </p:txBody>
      </p:sp>
      <p:sp>
        <p:nvSpPr>
          <p:cNvPr id="78" name="Shape 78"/>
          <p:cNvSpPr/>
          <p:nvPr/>
        </p:nvSpPr>
        <p:spPr>
          <a:xfrm>
            <a:off x="518734" y="4049177"/>
            <a:ext cx="1621910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/>
            </a:lvl1pPr>
          </a:lstStyle>
          <a:p>
            <a:pPr lvl="0"/>
            <a:r>
              <a:t>416 X 416 image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45030">
              <a:defRPr sz="1800"/>
            </a:pPr>
            <a:r>
              <a:rPr sz="4700"/>
              <a:t>Keypoint Prediction :</a:t>
            </a:r>
          </a:p>
          <a:p>
            <a:pPr defTabSz="345030">
              <a:defRPr sz="1800"/>
            </a:pPr>
            <a:r>
              <a:rPr sz="4700"/>
              <a:t>Viewpoint Based Prior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202110" y="2472419"/>
            <a:ext cx="8539764" cy="1623602"/>
            <a:chOff x="0" y="0"/>
            <a:chExt cx="12145440" cy="2309122"/>
          </a:xfrm>
        </p:grpSpPr>
        <p:pic>
          <p:nvPicPr>
            <p:cNvPr id="81" name="pasted-image.pdf"/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23419"/>
              <a:ext cx="1943040" cy="1935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" name="pasted-image.pdf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30077" y="0"/>
              <a:ext cx="2315364" cy="23091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3" name="Shape 83"/>
            <p:cNvSpPr/>
            <p:nvPr/>
          </p:nvSpPr>
          <p:spPr>
            <a:xfrm>
              <a:off x="7598962" y="1165895"/>
              <a:ext cx="144054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2265444" y="1262862"/>
              <a:ext cx="113644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400"/>
              </a:pPr>
              <a:endParaRPr/>
            </a:p>
          </p:txBody>
        </p:sp>
        <p:pic>
          <p:nvPicPr>
            <p:cNvPr id="85" name="pasted-image.tif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81310" y="72918"/>
              <a:ext cx="3638230" cy="21669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7" name="Shape 87"/>
          <p:cNvSpPr/>
          <p:nvPr/>
        </p:nvSpPr>
        <p:spPr>
          <a:xfrm>
            <a:off x="253014" y="4700044"/>
            <a:ext cx="8238439" cy="851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0">
              <a:defRPr sz="1800"/>
            </a:pPr>
            <a:r>
              <a:rPr sz="2500" dirty="0">
                <a:latin typeface="Calibri"/>
                <a:cs typeface="Calibri"/>
              </a:rPr>
              <a:t>The viewpoint based location prior is computed using keypoint locations of training instances with similar views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60194" y="383977"/>
            <a:ext cx="8223614" cy="1518047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 dirty="0"/>
              <a:t>Examples : Viewpoint Prediction</a:t>
            </a:r>
          </a:p>
        </p:txBody>
      </p:sp>
      <p:sp>
        <p:nvSpPr>
          <p:cNvPr id="91" name="Shape 91"/>
          <p:cNvSpPr/>
          <p:nvPr/>
        </p:nvSpPr>
        <p:spPr>
          <a:xfrm>
            <a:off x="0" y="5854634"/>
            <a:ext cx="9393456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spcBef>
                <a:spcPts val="1200"/>
              </a:spcBef>
              <a:defRPr sz="18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 lvl="0"/>
            <a:r>
              <a:rPr dirty="0"/>
              <a:t>The columns show 15th, 30th, 45th, 60th, 75th and 90th </a:t>
            </a:r>
            <a:r>
              <a:rPr/>
              <a:t>percentile </a:t>
            </a:r>
            <a:r>
              <a:rPr smtClean="0"/>
              <a:t>instances </a:t>
            </a:r>
            <a:r>
              <a:rPr dirty="0"/>
              <a:t>in terms of the error.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50" y="2096658"/>
            <a:ext cx="8064105" cy="36868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4700"/>
              <a:t>Examples : Keypoint Prediction</a:t>
            </a:r>
          </a:p>
        </p:txBody>
      </p:sp>
      <p:sp>
        <p:nvSpPr>
          <p:cNvPr id="95" name="Shape 95"/>
          <p:cNvSpPr/>
          <p:nvPr/>
        </p:nvSpPr>
        <p:spPr>
          <a:xfrm>
            <a:off x="931326" y="5221629"/>
            <a:ext cx="6841170" cy="1180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321457">
              <a:spcBef>
                <a:spcPts val="844"/>
              </a:spcBef>
              <a:defRPr sz="1800"/>
            </a:pPr>
            <a:r>
              <a:rPr dirty="0">
                <a:latin typeface="Times Roman"/>
                <a:ea typeface="Times Roman"/>
                <a:cs typeface="Times Roman"/>
                <a:sym typeface="Times Roman"/>
              </a:rPr>
              <a:t>Visualization of keypoints predicted in the detection setting. We sort the keypoints detections by their prediction score and visualize every 15</a:t>
            </a:r>
            <a:r>
              <a:rPr baseline="27777" dirty="0">
                <a:latin typeface="Times Roman"/>
                <a:ea typeface="Times Roman"/>
                <a:cs typeface="Times Roman"/>
                <a:sym typeface="Times Roman"/>
              </a:rPr>
              <a:t>th </a:t>
            </a:r>
            <a:r>
              <a:rPr dirty="0">
                <a:latin typeface="Times Roman"/>
                <a:ea typeface="Times Roman"/>
                <a:cs typeface="Times Roman"/>
                <a:sym typeface="Times Roman"/>
              </a:rPr>
              <a:t>detection for ’Nosetip’ of aeroplanes, ’Left Headlight’ of </a:t>
            </a:r>
            <a:r>
              <a:rPr dirty="0" smtClean="0">
                <a:latin typeface="Times Roman"/>
                <a:ea typeface="Times Roman"/>
                <a:cs typeface="Times Roman"/>
                <a:sym typeface="Times Roman"/>
              </a:rPr>
              <a:t>cars</a:t>
            </a:r>
            <a:r>
              <a:rPr lang="en-US" dirty="0" smtClean="0">
                <a:latin typeface="Times Roman"/>
                <a:ea typeface="Times Roman"/>
                <a:cs typeface="Times Roman"/>
                <a:sym typeface="Times Roman"/>
              </a:rPr>
              <a:t>, </a:t>
            </a:r>
            <a:r>
              <a:rPr dirty="0" smtClean="0">
                <a:latin typeface="Times Roman"/>
                <a:ea typeface="Times Roman"/>
                <a:cs typeface="Times Roman"/>
                <a:sym typeface="Times Roman"/>
              </a:rPr>
              <a:t>’Crankcentre</a:t>
            </a:r>
            <a:r>
              <a:rPr dirty="0">
                <a:latin typeface="Times Roman"/>
                <a:ea typeface="Times Roman"/>
                <a:cs typeface="Times Roman"/>
                <a:sym typeface="Times Roman"/>
              </a:rPr>
              <a:t>’ of </a:t>
            </a:r>
            <a:r>
              <a:rPr dirty="0" smtClean="0">
                <a:latin typeface="Times Roman"/>
                <a:ea typeface="Times Roman"/>
                <a:cs typeface="Times Roman"/>
                <a:sym typeface="Times Roman"/>
              </a:rPr>
              <a:t>bicycles</a:t>
            </a:r>
            <a:r>
              <a:rPr lang="en-US" dirty="0" smtClean="0">
                <a:latin typeface="Times Roman"/>
                <a:ea typeface="Times Roman"/>
                <a:cs typeface="Times Roman"/>
                <a:sym typeface="Times Roman"/>
              </a:rPr>
              <a:t> and ‘Left Base’ of buses</a:t>
            </a:r>
            <a:r>
              <a:rPr dirty="0" smtClean="0">
                <a:latin typeface="Times Roman"/>
                <a:ea typeface="Times Roman"/>
                <a:cs typeface="Times Roman"/>
                <a:sym typeface="Times Roman"/>
              </a:rPr>
              <a:t>.</a:t>
            </a:r>
            <a:endParaRPr dirty="0"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35" y="1748853"/>
            <a:ext cx="8351935" cy="358642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460194" y="383977"/>
            <a:ext cx="8223614" cy="1518047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 lvl="0">
              <a:defRPr sz="1800"/>
            </a:pPr>
            <a:r>
              <a:rPr sz="4800" dirty="0"/>
              <a:t>Results : Viewpoint Prediction</a:t>
            </a:r>
          </a:p>
        </p:txBody>
      </p:sp>
      <p:sp>
        <p:nvSpPr>
          <p:cNvPr id="99" name="Shape 99"/>
          <p:cNvSpPr/>
          <p:nvPr/>
        </p:nvSpPr>
        <p:spPr>
          <a:xfrm>
            <a:off x="2451592" y="3710909"/>
            <a:ext cx="3974674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1700"/>
              <a:t>Viewpoint Prediction (known bounding box)</a:t>
            </a:r>
          </a:p>
        </p:txBody>
      </p:sp>
      <p:sp>
        <p:nvSpPr>
          <p:cNvPr id="100" name="Shape 100"/>
          <p:cNvSpPr/>
          <p:nvPr/>
        </p:nvSpPr>
        <p:spPr>
          <a:xfrm>
            <a:off x="2392013" y="6137963"/>
            <a:ext cx="3607317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1700" dirty="0"/>
              <a:t>Viewpoint Prediction (detection setting)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709" y="4312815"/>
            <a:ext cx="4919386" cy="1818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29" y="1557081"/>
            <a:ext cx="7734645" cy="222412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334</Words>
  <Application>Microsoft Macintosh PowerPoint</Application>
  <PresentationFormat>On-screen Show (4:3)</PresentationFormat>
  <Paragraphs>46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Estimating pose and locating keypoints</vt:lpstr>
      <vt:lpstr>Viewpoints and Keypoints</vt:lpstr>
      <vt:lpstr>Overview</vt:lpstr>
      <vt:lpstr>Viewpoint Prediction</vt:lpstr>
      <vt:lpstr>Keypoint Prediction : Convolutional Responses</vt:lpstr>
      <vt:lpstr>Keypoint Prediction : Viewpoint Based Prior</vt:lpstr>
      <vt:lpstr>Examples : Viewpoint Prediction</vt:lpstr>
      <vt:lpstr>Examples : Keypoint Prediction</vt:lpstr>
      <vt:lpstr>Results : Viewpoint Prediction</vt:lpstr>
      <vt:lpstr>Results : Keypoint Prediction</vt:lpstr>
      <vt:lpstr>PowerPoint Presentation</vt:lpstr>
      <vt:lpstr>PowerPoint Presentation</vt:lpstr>
      <vt:lpstr>Key ideas</vt:lpstr>
      <vt:lpstr>PowerPoint Presentation</vt:lpstr>
      <vt:lpstr>PowerPoint Presentation</vt:lpstr>
      <vt:lpstr>PowerPoint Presentation</vt:lpstr>
      <vt:lpstr>PowerPoint Presentation</vt:lpstr>
      <vt:lpstr>Convolutional priors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Jitendra Malik</dc:creator>
  <cp:lastModifiedBy>Jitendra Malik</cp:lastModifiedBy>
  <cp:revision>9</cp:revision>
  <dcterms:created xsi:type="dcterms:W3CDTF">2015-04-20T04:44:30Z</dcterms:created>
  <dcterms:modified xsi:type="dcterms:W3CDTF">2015-04-20T16:37:55Z</dcterms:modified>
</cp:coreProperties>
</file>